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83642" r:id="rId2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F9E1F-985A-E55B-361E-8F59E9F7E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EC3877-D8CC-F0A2-795C-8D9E1E48E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D10A7-0148-3278-BCF5-2926398BB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4D22A-FA6E-221A-0DF4-F1CD802DC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19DA3-4CED-BE0E-1491-4076B3A17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092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F548-D48D-C509-C3B0-38817B87A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54142A-A761-3A7C-608C-990904074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B337A-30FC-00ED-D02B-2CB003A4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41960-E5A5-4A21-1BF6-9328F08A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A7006-9616-0802-EC40-29600F60A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6455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3A0C2C-61AF-5FED-CF22-EA0AE068B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C6C0E-33FC-893B-AFDB-E7B7099DF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FB8F7-5790-A812-8120-D0D8A134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61EE7-A4CA-068E-8AA9-A3ECBFF79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78CCB-FAE4-CA94-1AD8-950C357E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95663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404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AD36-F065-273D-A043-A693D3EBE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D192F-2868-1C28-C78B-5E0691104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56D91-0A23-9C49-6FD7-C13912C9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0DE15-AA3F-10E1-9B74-309F1548D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0FEB4-08EC-6EB0-CD4B-B54587417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2432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54784-4A1E-B0FB-0DBD-EC024C24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4C8B6-4B24-61EE-5EBF-ABFD4E1DA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78CB3-7427-993F-5865-61AF6C519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3D517-7134-DE4E-156A-F968145F6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0D32D-6650-5181-7FC4-83BAF163F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0126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F1A6-E08F-1D83-20DA-D89DCFF4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0AC14-3AFA-B7DD-B183-500C549006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B9A37-F8B5-78AC-6C3A-B4A3B8495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A92CF-9D6A-DE21-AEEF-F08FEB02D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B4E43-21A5-81FD-CF4F-23D77CB8D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3EFDE-BA6C-7F1F-C409-32ECA4651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615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FCC3-842C-53F1-CA2D-8364F9A91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164B4-C0FC-E3A0-67CB-57CD88A78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317384-354F-4D7B-300E-26A0F46218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03A68-33D3-4E38-3119-96C89215E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80FB4-B446-557B-CB93-2D6106418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BB1159-B116-E1FD-A6F7-D676ADF6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36B6FF-A9DB-DD2F-59D3-F443D1130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96763A-2869-FB40-4255-1B891064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8191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1085-1023-D891-D48C-7BEFD645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AFD462-3F77-4E40-8C2E-62BC9EB01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262868-58B7-686B-9C9B-AA3707C0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7CC4C8-4095-8695-6AB3-AACB899A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650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B7A59-2DF3-8D8F-335D-01EE4CDC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ECD93-D367-B627-A136-CC64DAB3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E4201-B962-2345-5CCE-D23E6DC28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3984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B43A-8A05-D6D9-1E56-99DA6F859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548FE-33B5-1090-ED94-A7ABA93C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1E4E0-F574-1872-BDC3-3D9F4288A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DD631-2D97-2A03-D1E5-A0A8B449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F4D44-70B2-E346-987E-3E1E877E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F5659-9D0E-CB3A-7ABA-88948CE40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461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9CFD-6754-CF3E-7FE5-890479E0D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514208-32E8-EBF5-4905-0251588E7E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B491F-2656-EDB8-2593-55F95C623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D732E-2B23-62DE-63A5-95AD9E9B5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F37AF-8AF6-09A6-BF11-CEB8FDFE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9865C-DBFF-71FE-F509-DA4E16D8D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0132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EBC25-F00D-ED79-8EA8-72A831F7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3148C-BCC5-7F7B-94DA-2C1385994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7340D-CDB5-886C-DF08-DC47F8511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E4981-F804-4D3E-8377-1A0BA907181C}" type="datetimeFigureOut">
              <a:rPr lang="en-SG" smtClean="0"/>
              <a:t>15/10/2024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4B65F-805D-2348-D53B-FBDFB494A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1B4DD-6169-C804-6F78-5DB1C7FF59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9B2CC-EC24-46FF-95EE-97646BC4342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089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Picture 26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8317" y="9783"/>
            <a:ext cx="12182400" cy="697236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Rectangle 261"/>
          <p:cNvSpPr/>
          <p:nvPr/>
        </p:nvSpPr>
        <p:spPr>
          <a:xfrm>
            <a:off x="162004" y="155401"/>
            <a:ext cx="11846494" cy="386084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Johnson Display"/>
                <a:ea typeface="+mn-ea"/>
                <a:cs typeface="Segoe UI"/>
              </a:rPr>
              <a:t>PC Working party - Cemetery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Johnson Display"/>
                <a:ea typeface="+mn-ea"/>
                <a:cs typeface="Arial"/>
              </a:rPr>
              <a:t>, PC Members name : Brian Branch, Yvonne McCulloch </a:t>
            </a:r>
            <a:r>
              <a:rPr lang="en-US" sz="2000" b="1" kern="0" dirty="0">
                <a:solidFill>
                  <a:srgbClr val="FFFFFF"/>
                </a:solidFill>
                <a:latin typeface="Johnson Display"/>
                <a:cs typeface="Arial"/>
              </a:rPr>
              <a:t>&amp;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Johnson Display"/>
                <a:ea typeface="+mn-ea"/>
                <a:cs typeface="Arial"/>
              </a:rPr>
              <a:t> Clerk – Oct Meeting 2024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Johnson Display"/>
              <a:ea typeface="+mn-ea"/>
              <a:cs typeface="Segoe UI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11578449" y="6365396"/>
            <a:ext cx="226901" cy="230983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C8102E"/>
                </a:solidFill>
                <a:effectLst/>
                <a:uLnTx/>
                <a:uFillTx/>
                <a:latin typeface="Johnson Text (Body)"/>
                <a:ea typeface="+mn-ea"/>
                <a:cs typeface="Arial"/>
              </a:rPr>
              <a:t>1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9859298" y="6365396"/>
            <a:ext cx="1655651" cy="230983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Johnson Text (Body)"/>
              <a:ea typeface="+mn-ea"/>
              <a:cs typeface="Arial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79ED3E3-DF91-CFB3-4E7D-6BC925D4236D}"/>
              </a:ext>
            </a:extLst>
          </p:cNvPr>
          <p:cNvSpPr/>
          <p:nvPr/>
        </p:nvSpPr>
        <p:spPr>
          <a:xfrm>
            <a:off x="4030508" y="6534522"/>
            <a:ext cx="250826" cy="230983"/>
          </a:xfrm>
          <a:prstGeom prst="rect">
            <a:avLst/>
          </a:prstGeom>
          <a:noFill/>
          <a:ln>
            <a:noFill/>
          </a:ln>
        </p:spPr>
        <p:txBody>
          <a:bodyPr vert="horz" lIns="25400" tIns="25400" rIns="25400" bIns="2540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91E63"/>
              </a:solidFill>
              <a:effectLst/>
              <a:uLnTx/>
              <a:uFillTx/>
              <a:latin typeface="Johnson Text (Body)"/>
              <a:ea typeface="+mn-ea"/>
              <a:cs typeface="webdings"/>
            </a:endParaRPr>
          </a:p>
        </p:txBody>
      </p:sp>
      <p:grpSp>
        <p:nvGrpSpPr>
          <p:cNvPr id="258" name="dynamictitle__6384005783479508959">
            <a:extLst>
              <a:ext uri="{FF2B5EF4-FFF2-40B4-BE49-F238E27FC236}">
                <a16:creationId xmlns:a16="http://schemas.microsoft.com/office/drawing/2014/main" id="{AA67658B-4391-4017-3923-DCE6CEBD9A75}"/>
              </a:ext>
            </a:extLst>
          </p:cNvPr>
          <p:cNvGrpSpPr/>
          <p:nvPr/>
        </p:nvGrpSpPr>
        <p:grpSpPr>
          <a:xfrm>
            <a:off x="337320" y="835402"/>
            <a:ext cx="5447212" cy="257369"/>
            <a:chOff x="2832361" y="2207981"/>
            <a:chExt cx="3534683" cy="257369"/>
          </a:xfrm>
        </p:grpSpPr>
        <p:sp>
          <p:nvSpPr>
            <p:cNvPr id="260" name="Arrow: Left-Right 259">
              <a:extLst>
                <a:ext uri="{FF2B5EF4-FFF2-40B4-BE49-F238E27FC236}">
                  <a16:creationId xmlns:a16="http://schemas.microsoft.com/office/drawing/2014/main" id="{98693E36-BD4A-BE50-1463-A58C2A82B4D0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Last months activity</a:t>
              </a:r>
            </a:p>
          </p:txBody>
        </p: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BD841D60-AEDA-B502-46B4-68C660AA33F0}"/>
                </a:ext>
              </a:extLst>
            </p:cNvPr>
            <p:cNvCxnSpPr>
              <a:stCxn id="260" idx="4"/>
              <a:endCxn id="260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9" name="Text box_63840057890811446310">
            <a:extLst>
              <a:ext uri="{FF2B5EF4-FFF2-40B4-BE49-F238E27FC236}">
                <a16:creationId xmlns:a16="http://schemas.microsoft.com/office/drawing/2014/main" id="{2B7228B8-A280-D014-E8E7-6A55364E1B84}"/>
              </a:ext>
            </a:extLst>
          </p:cNvPr>
          <p:cNvSpPr/>
          <p:nvPr/>
        </p:nvSpPr>
        <p:spPr>
          <a:xfrm>
            <a:off x="337320" y="1139805"/>
            <a:ext cx="5447212" cy="1369606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Johnson Text (Body)"/>
                <a:ea typeface="+mn-ea"/>
                <a:cs typeface="Arial"/>
              </a:rPr>
              <a:t>Grass Cutting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5 Sept burial of DW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Plots purchased and ashes interment J&amp;N &amp; purchase of plot NB £405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Review of cemetery forms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62" name="dynamictitle__6384005783479508959">
            <a:extLst>
              <a:ext uri="{FF2B5EF4-FFF2-40B4-BE49-F238E27FC236}">
                <a16:creationId xmlns:a16="http://schemas.microsoft.com/office/drawing/2014/main" id="{CE35DFCC-1156-8BBA-5F17-6FB47486B18C}"/>
              </a:ext>
            </a:extLst>
          </p:cNvPr>
          <p:cNvGrpSpPr/>
          <p:nvPr/>
        </p:nvGrpSpPr>
        <p:grpSpPr>
          <a:xfrm>
            <a:off x="386651" y="2395104"/>
            <a:ext cx="5447212" cy="257369"/>
            <a:chOff x="2832361" y="2061050"/>
            <a:chExt cx="3534683" cy="284260"/>
          </a:xfrm>
        </p:grpSpPr>
        <p:sp>
          <p:nvSpPr>
            <p:cNvPr id="256" name="Arrow: Left-Right 255">
              <a:extLst>
                <a:ext uri="{FF2B5EF4-FFF2-40B4-BE49-F238E27FC236}">
                  <a16:creationId xmlns:a16="http://schemas.microsoft.com/office/drawing/2014/main" id="{46B6C70C-182D-7507-F8E9-9BB32FDB8B27}"/>
                </a:ext>
              </a:extLst>
            </p:cNvPr>
            <p:cNvSpPr/>
            <p:nvPr/>
          </p:nvSpPr>
          <p:spPr>
            <a:xfrm>
              <a:off x="2832361" y="2061050"/>
              <a:ext cx="3534683" cy="28426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Future activity/opportunities – 1-3 month(s) view</a:t>
              </a:r>
            </a:p>
          </p:txBody>
        </p: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BB4C99E1-8E62-DCDF-D1FD-36C7B645CECE}"/>
                </a:ext>
              </a:extLst>
            </p:cNvPr>
            <p:cNvCxnSpPr>
              <a:stCxn id="256" idx="4"/>
              <a:endCxn id="256" idx="6"/>
            </p:cNvCxnSpPr>
            <p:nvPr/>
          </p:nvCxnSpPr>
          <p:spPr>
            <a:xfrm>
              <a:off x="2832361" y="234531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 box_63840057890811446310">
            <a:extLst>
              <a:ext uri="{FF2B5EF4-FFF2-40B4-BE49-F238E27FC236}">
                <a16:creationId xmlns:a16="http://schemas.microsoft.com/office/drawing/2014/main" id="{6C21849E-1F85-62BD-6FC0-A335F670AB05}"/>
              </a:ext>
            </a:extLst>
          </p:cNvPr>
          <p:cNvSpPr/>
          <p:nvPr/>
        </p:nvSpPr>
        <p:spPr>
          <a:xfrm>
            <a:off x="386651" y="2800808"/>
            <a:ext cx="5447212" cy="112338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Paint Cemetery Gates - Nigel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1 bench to rub down and stain - Nigel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Internment 29 October MM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Reduce branches on apple trees - Nigel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</p:txBody>
      </p:sp>
      <p:grpSp>
        <p:nvGrpSpPr>
          <p:cNvPr id="58" name="dynamictitle__6384005783479508959">
            <a:extLst>
              <a:ext uri="{FF2B5EF4-FFF2-40B4-BE49-F238E27FC236}">
                <a16:creationId xmlns:a16="http://schemas.microsoft.com/office/drawing/2014/main" id="{BEAB86D9-2ED3-0DE6-7953-478835B3BF7B}"/>
              </a:ext>
            </a:extLst>
          </p:cNvPr>
          <p:cNvGrpSpPr/>
          <p:nvPr/>
        </p:nvGrpSpPr>
        <p:grpSpPr>
          <a:xfrm>
            <a:off x="337320" y="3748070"/>
            <a:ext cx="5447212" cy="257369"/>
            <a:chOff x="2832361" y="2087941"/>
            <a:chExt cx="3534683" cy="257369"/>
          </a:xfrm>
        </p:grpSpPr>
        <p:sp>
          <p:nvSpPr>
            <p:cNvPr id="60" name="Arrow: Left-Right 59">
              <a:extLst>
                <a:ext uri="{FF2B5EF4-FFF2-40B4-BE49-F238E27FC236}">
                  <a16:creationId xmlns:a16="http://schemas.microsoft.com/office/drawing/2014/main" id="{7EC08231-CBF4-FD46-5958-F46801138612}"/>
                </a:ext>
              </a:extLst>
            </p:cNvPr>
            <p:cNvSpPr/>
            <p:nvPr/>
          </p:nvSpPr>
          <p:spPr>
            <a:xfrm>
              <a:off x="2832361" y="208794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Communications complete/future needs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8232BEDF-AB94-6F82-F65C-E52A80B96D83}"/>
                </a:ext>
              </a:extLst>
            </p:cNvPr>
            <p:cNvCxnSpPr>
              <a:stCxn id="60" idx="4"/>
              <a:endCxn id="60" idx="6"/>
            </p:cNvCxnSpPr>
            <p:nvPr/>
          </p:nvCxnSpPr>
          <p:spPr>
            <a:xfrm>
              <a:off x="2832361" y="234531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 box_63840057890811446310">
            <a:extLst>
              <a:ext uri="{FF2B5EF4-FFF2-40B4-BE49-F238E27FC236}">
                <a16:creationId xmlns:a16="http://schemas.microsoft.com/office/drawing/2014/main" id="{05CE6FB7-2FFB-E789-592A-F660098A7C78}"/>
              </a:ext>
            </a:extLst>
          </p:cNvPr>
          <p:cNvSpPr/>
          <p:nvPr/>
        </p:nvSpPr>
        <p:spPr>
          <a:xfrm>
            <a:off x="386651" y="4085633"/>
            <a:ext cx="5447212" cy="830997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b="1" dirty="0">
              <a:solidFill>
                <a:srgbClr val="000000"/>
              </a:solidFill>
              <a:latin typeface="Johnson Text (Body)"/>
              <a:cs typeface="Arial"/>
            </a:endParaRPr>
          </a:p>
        </p:txBody>
      </p:sp>
      <p:grpSp>
        <p:nvGrpSpPr>
          <p:cNvPr id="54" name="dynamictitle__6384005783479508959">
            <a:extLst>
              <a:ext uri="{FF2B5EF4-FFF2-40B4-BE49-F238E27FC236}">
                <a16:creationId xmlns:a16="http://schemas.microsoft.com/office/drawing/2014/main" id="{40516306-8A5D-CFC5-55A9-8A590EF551F2}"/>
              </a:ext>
            </a:extLst>
          </p:cNvPr>
          <p:cNvGrpSpPr/>
          <p:nvPr/>
        </p:nvGrpSpPr>
        <p:grpSpPr>
          <a:xfrm>
            <a:off x="337320" y="4993577"/>
            <a:ext cx="5447212" cy="257369"/>
            <a:chOff x="2832361" y="2087941"/>
            <a:chExt cx="3534683" cy="257369"/>
          </a:xfrm>
        </p:grpSpPr>
        <p:sp>
          <p:nvSpPr>
            <p:cNvPr id="56" name="Arrow: Left-Right 55">
              <a:extLst>
                <a:ext uri="{FF2B5EF4-FFF2-40B4-BE49-F238E27FC236}">
                  <a16:creationId xmlns:a16="http://schemas.microsoft.com/office/drawing/2014/main" id="{7A431472-85FD-011E-635C-0C4F294E14E7}"/>
                </a:ext>
              </a:extLst>
            </p:cNvPr>
            <p:cNvSpPr/>
            <p:nvPr/>
          </p:nvSpPr>
          <p:spPr>
            <a:xfrm>
              <a:off x="2832361" y="208794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b="1" dirty="0">
                  <a:solidFill>
                    <a:srgbClr val="EB1700"/>
                  </a:solidFill>
                  <a:latin typeface="Johnson Text (Body)"/>
                  <a:cs typeface="Arial" panose="020B0604020202020204" pitchFamily="34" charset="0"/>
                </a:rPr>
                <a:t>Risks/Issues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EB1700"/>
                </a:solidFill>
                <a:effectLst/>
                <a:uLnTx/>
                <a:uFillTx/>
                <a:latin typeface="Johnson Text (Body)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863FE66-F0CD-DC26-9268-0ECFD7DB9122}"/>
                </a:ext>
              </a:extLst>
            </p:cNvPr>
            <p:cNvCxnSpPr>
              <a:stCxn id="56" idx="4"/>
              <a:endCxn id="56" idx="6"/>
            </p:cNvCxnSpPr>
            <p:nvPr/>
          </p:nvCxnSpPr>
          <p:spPr>
            <a:xfrm>
              <a:off x="2832361" y="234531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 box_63840057890811446310">
            <a:extLst>
              <a:ext uri="{FF2B5EF4-FFF2-40B4-BE49-F238E27FC236}">
                <a16:creationId xmlns:a16="http://schemas.microsoft.com/office/drawing/2014/main" id="{E855B6A0-E313-C217-E23B-4CA2603658C4}"/>
              </a:ext>
            </a:extLst>
          </p:cNvPr>
          <p:cNvSpPr/>
          <p:nvPr/>
        </p:nvSpPr>
        <p:spPr>
          <a:xfrm>
            <a:off x="337320" y="5302697"/>
            <a:ext cx="5447212" cy="246221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Fence by Ash tree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Johnson Text (Body)"/>
              <a:ea typeface="Calibri"/>
              <a:cs typeface="+mn-cs"/>
            </a:endParaRPr>
          </a:p>
        </p:txBody>
      </p:sp>
      <p:grpSp>
        <p:nvGrpSpPr>
          <p:cNvPr id="15" name="dynamictitle__6384005783479508959">
            <a:extLst>
              <a:ext uri="{FF2B5EF4-FFF2-40B4-BE49-F238E27FC236}">
                <a16:creationId xmlns:a16="http://schemas.microsoft.com/office/drawing/2014/main" id="{3E83739B-354C-2E44-84CC-4F4609022CDD}"/>
              </a:ext>
            </a:extLst>
          </p:cNvPr>
          <p:cNvGrpSpPr/>
          <p:nvPr/>
        </p:nvGrpSpPr>
        <p:grpSpPr>
          <a:xfrm>
            <a:off x="6358138" y="839917"/>
            <a:ext cx="5447212" cy="257369"/>
            <a:chOff x="2832361" y="2207981"/>
            <a:chExt cx="3534683" cy="257369"/>
          </a:xfrm>
        </p:grpSpPr>
        <p:sp>
          <p:nvSpPr>
            <p:cNvPr id="16" name="Arrow: Left-Right 15">
              <a:extLst>
                <a:ext uri="{FF2B5EF4-FFF2-40B4-BE49-F238E27FC236}">
                  <a16:creationId xmlns:a16="http://schemas.microsoft.com/office/drawing/2014/main" id="{426C8B37-DAA8-5DDB-F6FB-D3BB06A2D024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Working party team/volunteers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CE30C40-A65D-3C59-2140-0B5DED0FA054}"/>
                </a:ext>
              </a:extLst>
            </p:cNvPr>
            <p:cNvCxnSpPr>
              <a:stCxn id="16" idx="4"/>
              <a:endCxn id="16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 box_63840057890811446310">
            <a:extLst>
              <a:ext uri="{FF2B5EF4-FFF2-40B4-BE49-F238E27FC236}">
                <a16:creationId xmlns:a16="http://schemas.microsoft.com/office/drawing/2014/main" id="{AC03AAC6-AC3E-7E81-BA44-1F185B42CD5D}"/>
              </a:ext>
            </a:extLst>
          </p:cNvPr>
          <p:cNvSpPr/>
          <p:nvPr/>
        </p:nvSpPr>
        <p:spPr>
          <a:xfrm>
            <a:off x="6358138" y="1187919"/>
            <a:ext cx="5447212" cy="246221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None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19" name="dynamictitle__6384005783479508959">
            <a:extLst>
              <a:ext uri="{FF2B5EF4-FFF2-40B4-BE49-F238E27FC236}">
                <a16:creationId xmlns:a16="http://schemas.microsoft.com/office/drawing/2014/main" id="{CB39867D-8896-7B07-7239-402DD46F41FD}"/>
              </a:ext>
            </a:extLst>
          </p:cNvPr>
          <p:cNvGrpSpPr/>
          <p:nvPr/>
        </p:nvGrpSpPr>
        <p:grpSpPr>
          <a:xfrm>
            <a:off x="6358138" y="1811201"/>
            <a:ext cx="5447212" cy="257369"/>
            <a:chOff x="2832361" y="2207981"/>
            <a:chExt cx="3534683" cy="257369"/>
          </a:xfrm>
        </p:grpSpPr>
        <p:sp>
          <p:nvSpPr>
            <p:cNvPr id="20" name="Arrow: Left-Right 19">
              <a:extLst>
                <a:ext uri="{FF2B5EF4-FFF2-40B4-BE49-F238E27FC236}">
                  <a16:creationId xmlns:a16="http://schemas.microsoft.com/office/drawing/2014/main" id="{B84F604F-2332-4631-BF3A-839637AA3E54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Spend this month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9AFAD0E-D4D7-7B7F-EDF5-9652ED5B623B}"/>
                </a:ext>
              </a:extLst>
            </p:cNvPr>
            <p:cNvCxnSpPr>
              <a:stCxn id="20" idx="4"/>
              <a:endCxn id="20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 box_63840057890811446310">
            <a:extLst>
              <a:ext uri="{FF2B5EF4-FFF2-40B4-BE49-F238E27FC236}">
                <a16:creationId xmlns:a16="http://schemas.microsoft.com/office/drawing/2014/main" id="{1283597B-9A3D-63D3-8A0F-FD3E934E4477}"/>
              </a:ext>
            </a:extLst>
          </p:cNvPr>
          <p:cNvSpPr/>
          <p:nvPr/>
        </p:nvSpPr>
        <p:spPr>
          <a:xfrm>
            <a:off x="6358138" y="2115604"/>
            <a:ext cx="5447212" cy="49244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Within Nigel’s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000000"/>
                </a:solidFill>
                <a:latin typeface="Johnson Text (Body)"/>
                <a:cs typeface="Arial"/>
              </a:rPr>
              <a:t>Nigel’s expenses Aug £14.85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23" name="dynamictitle__6384005783479508959">
            <a:extLst>
              <a:ext uri="{FF2B5EF4-FFF2-40B4-BE49-F238E27FC236}">
                <a16:creationId xmlns:a16="http://schemas.microsoft.com/office/drawing/2014/main" id="{38282784-1E29-8EA3-DA49-0C2623615388}"/>
              </a:ext>
            </a:extLst>
          </p:cNvPr>
          <p:cNvGrpSpPr/>
          <p:nvPr/>
        </p:nvGrpSpPr>
        <p:grpSpPr>
          <a:xfrm>
            <a:off x="6358138" y="2892079"/>
            <a:ext cx="5447212" cy="257369"/>
            <a:chOff x="2832361" y="2207981"/>
            <a:chExt cx="3534683" cy="257369"/>
          </a:xfrm>
        </p:grpSpPr>
        <p:sp>
          <p:nvSpPr>
            <p:cNvPr id="24" name="Arrow: Left-Right 23">
              <a:extLst>
                <a:ext uri="{FF2B5EF4-FFF2-40B4-BE49-F238E27FC236}">
                  <a16:creationId xmlns:a16="http://schemas.microsoft.com/office/drawing/2014/main" id="{4277A925-CC3B-4529-6612-31C0EE755D42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SG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Future funding needs (</a:t>
              </a:r>
              <a:r>
                <a:rPr kumimoji="0" lang="en-SG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addtl</a:t>
              </a:r>
              <a:r>
                <a:rPr kumimoji="0" lang="en-SG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 to budget)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F96F015-A9D1-4109-EC8D-C700E151F1C5}"/>
                </a:ext>
              </a:extLst>
            </p:cNvPr>
            <p:cNvCxnSpPr>
              <a:cxnSpLocks/>
              <a:stCxn id="24" idx="4"/>
              <a:endCxn id="24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 box_63840057890811446310">
            <a:extLst>
              <a:ext uri="{FF2B5EF4-FFF2-40B4-BE49-F238E27FC236}">
                <a16:creationId xmlns:a16="http://schemas.microsoft.com/office/drawing/2014/main" id="{6D9063B7-E76A-4792-18D9-E6E479316AC0}"/>
              </a:ext>
            </a:extLst>
          </p:cNvPr>
          <p:cNvSpPr/>
          <p:nvPr/>
        </p:nvSpPr>
        <p:spPr>
          <a:xfrm>
            <a:off x="6408781" y="3196481"/>
            <a:ext cx="5447212" cy="73866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paint for gate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Post to adjust fencing around ash tree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£80 high viz waterproof jacket for Gardener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27" name="dynamictitle__6384005783479508959">
            <a:extLst>
              <a:ext uri="{FF2B5EF4-FFF2-40B4-BE49-F238E27FC236}">
                <a16:creationId xmlns:a16="http://schemas.microsoft.com/office/drawing/2014/main" id="{64ECF44C-EAAF-ED91-188D-CB12A32E4141}"/>
              </a:ext>
            </a:extLst>
          </p:cNvPr>
          <p:cNvGrpSpPr/>
          <p:nvPr/>
        </p:nvGrpSpPr>
        <p:grpSpPr>
          <a:xfrm>
            <a:off x="6358138" y="4051499"/>
            <a:ext cx="5447212" cy="257369"/>
            <a:chOff x="2832361" y="2207981"/>
            <a:chExt cx="3534683" cy="257369"/>
          </a:xfrm>
        </p:grpSpPr>
        <p:sp>
          <p:nvSpPr>
            <p:cNvPr id="28" name="Arrow: Left-Right 27">
              <a:extLst>
                <a:ext uri="{FF2B5EF4-FFF2-40B4-BE49-F238E27FC236}">
                  <a16:creationId xmlns:a16="http://schemas.microsoft.com/office/drawing/2014/main" id="{7C053F61-284C-6CE2-381B-4F500F3C6AC5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Budget status 2024/25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97E02A5-8EBA-9B8B-5216-8465D101B976}"/>
                </a:ext>
              </a:extLst>
            </p:cNvPr>
            <p:cNvCxnSpPr>
              <a:stCxn id="28" idx="4"/>
              <a:endCxn id="28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_63840057890811446310">
            <a:extLst>
              <a:ext uri="{FF2B5EF4-FFF2-40B4-BE49-F238E27FC236}">
                <a16:creationId xmlns:a16="http://schemas.microsoft.com/office/drawing/2014/main" id="{941FB058-8960-FA50-FC85-BD0C6A78A63B}"/>
              </a:ext>
            </a:extLst>
          </p:cNvPr>
          <p:cNvSpPr/>
          <p:nvPr/>
        </p:nvSpPr>
        <p:spPr>
          <a:xfrm>
            <a:off x="6358138" y="4355902"/>
            <a:ext cx="5447212" cy="73866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2024/25 Budget Cost Centre    £1000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Expenditure to Date  £440.38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Remaining spend for year £559.62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  <p:grpSp>
        <p:nvGrpSpPr>
          <p:cNvPr id="31" name="dynamictitle__6384005783479508959">
            <a:extLst>
              <a:ext uri="{FF2B5EF4-FFF2-40B4-BE49-F238E27FC236}">
                <a16:creationId xmlns:a16="http://schemas.microsoft.com/office/drawing/2014/main" id="{B211D2C0-23C7-23DB-98F0-E00CF4C97E25}"/>
              </a:ext>
            </a:extLst>
          </p:cNvPr>
          <p:cNvGrpSpPr/>
          <p:nvPr/>
        </p:nvGrpSpPr>
        <p:grpSpPr>
          <a:xfrm>
            <a:off x="6358138" y="5112736"/>
            <a:ext cx="5447212" cy="257369"/>
            <a:chOff x="2832361" y="2207981"/>
            <a:chExt cx="3534683" cy="257369"/>
          </a:xfrm>
        </p:grpSpPr>
        <p:sp>
          <p:nvSpPr>
            <p:cNvPr id="32" name="Arrow: Left-Right 31">
              <a:extLst>
                <a:ext uri="{FF2B5EF4-FFF2-40B4-BE49-F238E27FC236}">
                  <a16:creationId xmlns:a16="http://schemas.microsoft.com/office/drawing/2014/main" id="{CCF485D5-3F99-B1F6-C169-B5F3DE28B4F3}"/>
                </a:ext>
              </a:extLst>
            </p:cNvPr>
            <p:cNvSpPr/>
            <p:nvPr/>
          </p:nvSpPr>
          <p:spPr>
            <a:xfrm>
              <a:off x="2832361" y="2207981"/>
              <a:ext cx="3534683" cy="25736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72000" rtlCol="0" anchor="b" anchorCtr="0">
              <a:spAutoFit/>
            </a:bodyPr>
            <a:lstStyle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EB1700"/>
                  </a:solidFill>
                  <a:effectLst/>
                  <a:uLnTx/>
                  <a:uFillTx/>
                  <a:latin typeface="Johnson Text (Body)"/>
                  <a:ea typeface="+mn-ea"/>
                  <a:cs typeface="Arial" panose="020B0604020202020204" pitchFamily="34" charset="0"/>
                </a:rPr>
                <a:t>Additional info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38701BF-24A3-9957-6D4C-617D736F3C47}"/>
                </a:ext>
              </a:extLst>
            </p:cNvPr>
            <p:cNvCxnSpPr>
              <a:stCxn id="32" idx="4"/>
              <a:endCxn id="32" idx="6"/>
            </p:cNvCxnSpPr>
            <p:nvPr/>
          </p:nvCxnSpPr>
          <p:spPr>
            <a:xfrm>
              <a:off x="2832361" y="2465350"/>
              <a:ext cx="3534683" cy="0"/>
            </a:xfrm>
            <a:prstGeom prst="line">
              <a:avLst/>
            </a:pr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 box_63840057890811446310">
            <a:extLst>
              <a:ext uri="{FF2B5EF4-FFF2-40B4-BE49-F238E27FC236}">
                <a16:creationId xmlns:a16="http://schemas.microsoft.com/office/drawing/2014/main" id="{667FA897-A576-DC7B-EC2F-C6C6CEE693F6}"/>
              </a:ext>
            </a:extLst>
          </p:cNvPr>
          <p:cNvSpPr/>
          <p:nvPr/>
        </p:nvSpPr>
        <p:spPr>
          <a:xfrm>
            <a:off x="6244687" y="5410419"/>
            <a:ext cx="5447212" cy="492443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Average income over past 4 years = £1880</a:t>
            </a:r>
          </a:p>
          <a:p>
            <a:pPr lvl="0">
              <a:defRPr/>
            </a:pPr>
            <a:r>
              <a:rPr lang="en-US" sz="1600" dirty="0">
                <a:solidFill>
                  <a:srgbClr val="000000"/>
                </a:solidFill>
                <a:latin typeface="Johnson Text (Body)"/>
                <a:cs typeface="Arial"/>
              </a:rPr>
              <a:t>Average Expenses £1301 + the larger portion of Nigel’s salary</a:t>
            </a:r>
            <a:endParaRPr lang="en-US" sz="1600" dirty="0">
              <a:solidFill>
                <a:srgbClr val="000000"/>
              </a:solidFill>
              <a:latin typeface="Johnson Tex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983197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184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Johnson Display</vt:lpstr>
      <vt:lpstr>Johnson Text (Body)</vt:lpstr>
      <vt:lpstr>Office Theme</vt:lpstr>
      <vt:lpstr>PowerPoint Presentation</vt:lpstr>
    </vt:vector>
  </TitlesOfParts>
  <Company>JNJ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Shahril, Syuhaila [JACSG NON J&amp;J]</dc:creator>
  <cp:lastModifiedBy>Sarah Clerk</cp:lastModifiedBy>
  <cp:revision>11</cp:revision>
  <cp:lastPrinted>2024-10-15T10:15:14Z</cp:lastPrinted>
  <dcterms:created xsi:type="dcterms:W3CDTF">2024-08-28T08:10:04Z</dcterms:created>
  <dcterms:modified xsi:type="dcterms:W3CDTF">2024-10-15T10:28:20Z</dcterms:modified>
</cp:coreProperties>
</file>